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1332881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2847590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3393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386836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E4477-480C-4D3E-86B6-AEA4A8B2F390}" type="datetimeFigureOut">
              <a:rPr lang="en-US" smtClean="0"/>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1903015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BE4477-480C-4D3E-86B6-AEA4A8B2F390}"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28886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BE4477-480C-4D3E-86B6-AEA4A8B2F390}" type="datetimeFigureOut">
              <a:rPr lang="en-US" smtClean="0"/>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2107361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BE4477-480C-4D3E-86B6-AEA4A8B2F390}" type="datetimeFigureOut">
              <a:rPr lang="en-US" smtClean="0"/>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196719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E4477-480C-4D3E-86B6-AEA4A8B2F390}" type="datetimeFigureOut">
              <a:rPr lang="en-US" smtClean="0"/>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2484221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E4477-480C-4D3E-86B6-AEA4A8B2F390}"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174599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E4477-480C-4D3E-86B6-AEA4A8B2F390}" type="datetimeFigureOut">
              <a:rPr lang="en-US" smtClean="0"/>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FE984-BC29-4AE8-B9C0-634F795C1FDC}" type="slidenum">
              <a:rPr lang="en-US" smtClean="0"/>
              <a:t>‹#›</a:t>
            </a:fld>
            <a:endParaRPr lang="en-US"/>
          </a:p>
        </p:txBody>
      </p:sp>
    </p:spTree>
    <p:extLst>
      <p:ext uri="{BB962C8B-B14F-4D97-AF65-F5344CB8AC3E}">
        <p14:creationId xmlns:p14="http://schemas.microsoft.com/office/powerpoint/2010/main" val="3398845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E4477-480C-4D3E-86B6-AEA4A8B2F390}" type="datetimeFigureOut">
              <a:rPr lang="en-US" smtClean="0"/>
              <a:t>9/6/2021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FE984-BC29-4AE8-B9C0-634F795C1FDC}" type="slidenum">
              <a:rPr lang="en-US" smtClean="0"/>
              <a:t>‹#›</a:t>
            </a:fld>
            <a:endParaRPr lang="en-US"/>
          </a:p>
        </p:txBody>
      </p:sp>
    </p:spTree>
    <p:extLst>
      <p:ext uri="{BB962C8B-B14F-4D97-AF65-F5344CB8AC3E}">
        <p14:creationId xmlns:p14="http://schemas.microsoft.com/office/powerpoint/2010/main" val="2053240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p:cNvSpPr txBox="1">
            <a:spLocks noChangeArrowheads="1"/>
          </p:cNvSpPr>
          <p:nvPr/>
        </p:nvSpPr>
        <p:spPr bwMode="auto">
          <a:xfrm>
            <a:off x="1774825" y="115888"/>
            <a:ext cx="6624638"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b="1" i="1">
                <a:solidFill>
                  <a:schemeClr val="accent2"/>
                </a:solidFill>
              </a:rPr>
              <a:t>Subnetting</a:t>
            </a:r>
          </a:p>
          <a:p>
            <a:pPr eaLnBrk="1" hangingPunct="1">
              <a:spcBef>
                <a:spcPct val="50000"/>
              </a:spcBef>
              <a:buFontTx/>
              <a:buNone/>
            </a:pPr>
            <a:endParaRPr lang="en-US" altLang="en-US" sz="1800"/>
          </a:p>
        </p:txBody>
      </p:sp>
      <p:pic>
        <p:nvPicPr>
          <p:cNvPr id="30723"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1" y="4221163"/>
            <a:ext cx="8501063"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24" name="Group 8"/>
          <p:cNvGrpSpPr>
            <a:grpSpLocks/>
          </p:cNvGrpSpPr>
          <p:nvPr/>
        </p:nvGrpSpPr>
        <p:grpSpPr bwMode="auto">
          <a:xfrm>
            <a:off x="1847850" y="620713"/>
            <a:ext cx="8280400" cy="3217862"/>
            <a:chOff x="204" y="391"/>
            <a:chExt cx="5216" cy="2027"/>
          </a:xfrm>
        </p:grpSpPr>
        <p:pic>
          <p:nvPicPr>
            <p:cNvPr id="30725" name="Picture 5" descr="New 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 y="391"/>
              <a:ext cx="5216" cy="2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Rectangle 7"/>
            <p:cNvSpPr>
              <a:spLocks noChangeArrowheads="1"/>
            </p:cNvSpPr>
            <p:nvPr/>
          </p:nvSpPr>
          <p:spPr bwMode="auto">
            <a:xfrm>
              <a:off x="884" y="2205"/>
              <a:ext cx="2087" cy="18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ar-IQ" altLang="en-US" sz="1800"/>
            </a:p>
          </p:txBody>
        </p:sp>
      </p:grpSp>
    </p:spTree>
    <p:extLst>
      <p:ext uri="{BB962C8B-B14F-4D97-AF65-F5344CB8AC3E}">
        <p14:creationId xmlns:p14="http://schemas.microsoft.com/office/powerpoint/2010/main" val="2077500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ChangeArrowheads="1"/>
          </p:cNvSpPr>
          <p:nvPr/>
        </p:nvSpPr>
        <p:spPr bwMode="auto">
          <a:xfrm>
            <a:off x="1809751" y="3857625"/>
            <a:ext cx="1800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chemeClr val="accent2"/>
                </a:solidFill>
              </a:rPr>
              <a:t>Direct Delivery</a:t>
            </a:r>
          </a:p>
        </p:txBody>
      </p:sp>
      <p:pic>
        <p:nvPicPr>
          <p:cNvPr id="3993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1" y="357189"/>
            <a:ext cx="7319963" cy="327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0" name="Rectangle 3"/>
          <p:cNvSpPr>
            <a:spLocks noChangeArrowheads="1"/>
          </p:cNvSpPr>
          <p:nvPr/>
        </p:nvSpPr>
        <p:spPr bwMode="auto">
          <a:xfrm>
            <a:off x="1809750" y="4286251"/>
            <a:ext cx="85725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In a direct delivery, the final destination of the packet is a host connected to the same physical network as the deliverer. Direct delivery occurs when the source and destination of the packet are located on the same physical network or when the delivery is between the last router and the destination host.</a:t>
            </a:r>
          </a:p>
          <a:p>
            <a:pPr eaLnBrk="1" hangingPunct="1">
              <a:spcBef>
                <a:spcPct val="0"/>
              </a:spcBef>
              <a:buFontTx/>
              <a:buNone/>
            </a:pPr>
            <a:r>
              <a:rPr lang="en-US" altLang="en-US" sz="1800"/>
              <a:t>The sender can easily determine if the delivery is direct. It can extract the network</a:t>
            </a:r>
          </a:p>
          <a:p>
            <a:pPr eaLnBrk="1" hangingPunct="1">
              <a:spcBef>
                <a:spcPct val="0"/>
              </a:spcBef>
              <a:buFontTx/>
              <a:buNone/>
            </a:pPr>
            <a:r>
              <a:rPr lang="en-US" altLang="en-US" sz="1800"/>
              <a:t>address of the destination (using the mask) and compare this address with the addresses of the networks to which it is connected. If a match is found, the delivery is direct.</a:t>
            </a:r>
          </a:p>
        </p:txBody>
      </p:sp>
    </p:spTree>
    <p:extLst>
      <p:ext uri="{BB962C8B-B14F-4D97-AF65-F5344CB8AC3E}">
        <p14:creationId xmlns:p14="http://schemas.microsoft.com/office/powerpoint/2010/main" val="2602163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a:spLocks noChangeArrowheads="1"/>
          </p:cNvSpPr>
          <p:nvPr/>
        </p:nvSpPr>
        <p:spPr bwMode="auto">
          <a:xfrm>
            <a:off x="1809750" y="357189"/>
            <a:ext cx="85725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chemeClr val="accent2"/>
                </a:solidFill>
              </a:rPr>
              <a:t>Indirect Delivery</a:t>
            </a:r>
          </a:p>
          <a:p>
            <a:pPr eaLnBrk="1" hangingPunct="1">
              <a:spcBef>
                <a:spcPct val="0"/>
              </a:spcBef>
              <a:buFontTx/>
              <a:buNone/>
            </a:pPr>
            <a:r>
              <a:rPr lang="en-US" altLang="en-US" sz="1800"/>
              <a:t>If the destination host is not on the same network as the deliverer, the packet is delivered indirectly. In an indirect delivery, the packet goes from router to router until it reaches the one connected to the same physical network as its final destination. </a:t>
            </a:r>
          </a:p>
          <a:p>
            <a:pPr eaLnBrk="1" hangingPunct="1">
              <a:spcBef>
                <a:spcPct val="0"/>
              </a:spcBef>
              <a:buFontTx/>
              <a:buNone/>
            </a:pPr>
            <a:r>
              <a:rPr lang="en-US" altLang="en-US" sz="1800"/>
              <a:t>A delivery always involves one direct delivery but zero or more indirect deliveries.</a:t>
            </a:r>
          </a:p>
          <a:p>
            <a:pPr eaLnBrk="1" hangingPunct="1">
              <a:spcBef>
                <a:spcPct val="0"/>
              </a:spcBef>
              <a:buFontTx/>
              <a:buNone/>
            </a:pPr>
            <a:r>
              <a:rPr lang="en-US" altLang="en-US" sz="1800"/>
              <a:t>Also the last delivery is always a direct delivery.</a:t>
            </a:r>
          </a:p>
          <a:p>
            <a:pPr eaLnBrk="1" hangingPunct="1">
              <a:spcBef>
                <a:spcPct val="0"/>
              </a:spcBef>
              <a:buFontTx/>
              <a:buNone/>
            </a:pPr>
            <a:endParaRPr lang="en-US" altLang="en-US" sz="1800"/>
          </a:p>
        </p:txBody>
      </p:sp>
    </p:spTree>
    <p:extLst>
      <p:ext uri="{BB962C8B-B14F-4D97-AF65-F5344CB8AC3E}">
        <p14:creationId xmlns:p14="http://schemas.microsoft.com/office/powerpoint/2010/main" val="2148901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ChangeArrowheads="1"/>
          </p:cNvSpPr>
          <p:nvPr/>
        </p:nvSpPr>
        <p:spPr bwMode="auto">
          <a:xfrm>
            <a:off x="1738314" y="214314"/>
            <a:ext cx="8715375" cy="237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b="1" i="1" u="sng">
                <a:solidFill>
                  <a:schemeClr val="accent2"/>
                </a:solidFill>
              </a:rPr>
              <a:t>FORWARDING</a:t>
            </a:r>
          </a:p>
          <a:p>
            <a:pPr eaLnBrk="1" hangingPunct="1">
              <a:spcBef>
                <a:spcPct val="0"/>
              </a:spcBef>
              <a:buFontTx/>
              <a:buNone/>
            </a:pPr>
            <a:endParaRPr lang="en-US" altLang="en-US" sz="2000" b="1" i="1" u="sng">
              <a:solidFill>
                <a:schemeClr val="accent2"/>
              </a:solidFill>
            </a:endParaRPr>
          </a:p>
          <a:p>
            <a:pPr eaLnBrk="1" hangingPunct="1">
              <a:spcBef>
                <a:spcPct val="0"/>
              </a:spcBef>
              <a:buFontTx/>
              <a:buNone/>
            </a:pPr>
            <a:r>
              <a:rPr lang="en-US" altLang="en-US" sz="1800"/>
              <a:t>Forwarding means to place the packet in its route to its destination. Forwarding</a:t>
            </a:r>
          </a:p>
          <a:p>
            <a:pPr eaLnBrk="1" hangingPunct="1">
              <a:spcBef>
                <a:spcPct val="0"/>
              </a:spcBef>
              <a:buFontTx/>
              <a:buNone/>
            </a:pPr>
            <a:r>
              <a:rPr lang="en-US" altLang="en-US" sz="1800"/>
              <a:t>requires a host or a router to have a routing table. When a host has a packet to send or when a router has received a packet to be forwarded, it looks at this table to find the route to the final destination. However, this simple solution is impossible today in an internetwork such as the Internet because the number of entries needed in the routing table would make table lookups inefficient.</a:t>
            </a:r>
          </a:p>
        </p:txBody>
      </p:sp>
      <p:sp>
        <p:nvSpPr>
          <p:cNvPr id="41987" name="Rectangle 2"/>
          <p:cNvSpPr>
            <a:spLocks noChangeArrowheads="1"/>
          </p:cNvSpPr>
          <p:nvPr/>
        </p:nvSpPr>
        <p:spPr bwMode="auto">
          <a:xfrm>
            <a:off x="1738313" y="2746375"/>
            <a:ext cx="8572500"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solidFill>
                  <a:schemeClr val="accent2"/>
                </a:solidFill>
              </a:rPr>
              <a:t>Forwarding Techniques :</a:t>
            </a:r>
          </a:p>
          <a:p>
            <a:pPr eaLnBrk="1" hangingPunct="1">
              <a:spcBef>
                <a:spcPct val="0"/>
              </a:spcBef>
              <a:buFontTx/>
              <a:buNone/>
            </a:pPr>
            <a:endParaRPr lang="en-US" altLang="en-US" sz="1800"/>
          </a:p>
          <a:p>
            <a:pPr eaLnBrk="1" hangingPunct="1">
              <a:spcBef>
                <a:spcPct val="0"/>
              </a:spcBef>
              <a:buFontTx/>
              <a:buNone/>
            </a:pPr>
            <a:r>
              <a:rPr lang="en-US" altLang="en-US" sz="1800"/>
              <a:t>Several techniques can make the size of the routing table manageable and also handle issues such as security.</a:t>
            </a:r>
          </a:p>
          <a:p>
            <a:pPr eaLnBrk="1" hangingPunct="1">
              <a:spcBef>
                <a:spcPct val="0"/>
              </a:spcBef>
              <a:buFontTx/>
              <a:buNone/>
            </a:pPr>
            <a:endParaRPr lang="en-US" altLang="en-US" sz="1800" i="1">
              <a:solidFill>
                <a:schemeClr val="accent2"/>
              </a:solidFill>
            </a:endParaRPr>
          </a:p>
          <a:p>
            <a:pPr eaLnBrk="1" hangingPunct="1">
              <a:spcBef>
                <a:spcPct val="0"/>
              </a:spcBef>
              <a:buFontTx/>
              <a:buNone/>
            </a:pPr>
            <a:r>
              <a:rPr lang="en-US" altLang="en-US" sz="1800" i="1" u="sng">
                <a:solidFill>
                  <a:schemeClr val="accent2"/>
                </a:solidFill>
              </a:rPr>
              <a:t>1) Next-Hop Method</a:t>
            </a:r>
          </a:p>
          <a:p>
            <a:pPr eaLnBrk="1" hangingPunct="1">
              <a:spcBef>
                <a:spcPct val="0"/>
              </a:spcBef>
              <a:buFontTx/>
              <a:buNone/>
            </a:pPr>
            <a:r>
              <a:rPr lang="en-US" altLang="en-US" sz="1800"/>
              <a:t>A technique to reduce the contents of a routing table. In this technique, the routing table holds only the address of the next hop instead of information about the complete route (</a:t>
            </a:r>
            <a:r>
              <a:rPr lang="en-US" altLang="en-US" sz="1800" i="1">
                <a:solidFill>
                  <a:schemeClr val="accent2"/>
                </a:solidFill>
              </a:rPr>
              <a:t>route method</a:t>
            </a:r>
            <a:r>
              <a:rPr lang="en-US" altLang="en-US" sz="1800"/>
              <a:t>). </a:t>
            </a:r>
          </a:p>
          <a:p>
            <a:pPr eaLnBrk="1" hangingPunct="1">
              <a:spcBef>
                <a:spcPct val="0"/>
              </a:spcBef>
              <a:buFontTx/>
              <a:buNone/>
            </a:pPr>
            <a:endParaRPr lang="en-US" altLang="en-US" sz="1800" i="1" u="sng">
              <a:solidFill>
                <a:schemeClr val="accent2"/>
              </a:solidFill>
            </a:endParaRPr>
          </a:p>
          <a:p>
            <a:pPr eaLnBrk="1" hangingPunct="1">
              <a:spcBef>
                <a:spcPct val="0"/>
              </a:spcBef>
              <a:buFontTx/>
              <a:buNone/>
            </a:pPr>
            <a:endParaRPr lang="en-US" altLang="en-US" sz="1800"/>
          </a:p>
        </p:txBody>
      </p:sp>
    </p:spTree>
    <p:extLst>
      <p:ext uri="{BB962C8B-B14F-4D97-AF65-F5344CB8AC3E}">
        <p14:creationId xmlns:p14="http://schemas.microsoft.com/office/powerpoint/2010/main" val="1417599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2438" y="1524001"/>
            <a:ext cx="8793162" cy="410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1528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ChangeArrowheads="1"/>
          </p:cNvSpPr>
          <p:nvPr/>
        </p:nvSpPr>
        <p:spPr bwMode="auto">
          <a:xfrm>
            <a:off x="1809750" y="285750"/>
            <a:ext cx="8643938"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i="1" u="sng">
                <a:solidFill>
                  <a:schemeClr val="accent2"/>
                </a:solidFill>
              </a:rPr>
              <a:t>2) Network-Specific Method</a:t>
            </a:r>
            <a:endParaRPr lang="en-US" altLang="en-US" sz="1800" i="1"/>
          </a:p>
          <a:p>
            <a:pPr eaLnBrk="1" hangingPunct="1">
              <a:spcBef>
                <a:spcPct val="0"/>
              </a:spcBef>
              <a:buFontTx/>
              <a:buNone/>
            </a:pPr>
            <a:r>
              <a:rPr lang="en-US" altLang="en-US" sz="1800"/>
              <a:t>A second technique to reduce the routing table and simplify the searching process. Instead of having an entry for every destination host connected to the same physical network (</a:t>
            </a:r>
            <a:r>
              <a:rPr lang="en-US" altLang="en-US" sz="1800" i="1">
                <a:solidFill>
                  <a:schemeClr val="accent2"/>
                </a:solidFill>
              </a:rPr>
              <a:t>host-specific method</a:t>
            </a:r>
            <a:r>
              <a:rPr lang="en-US" altLang="en-US" sz="1800"/>
              <a:t>), we have only one entry that defines the address of the destination network itself. </a:t>
            </a:r>
          </a:p>
          <a:p>
            <a:pPr eaLnBrk="1" hangingPunct="1">
              <a:spcBef>
                <a:spcPct val="0"/>
              </a:spcBef>
              <a:buFontTx/>
              <a:buNone/>
            </a:pPr>
            <a:endParaRPr lang="en-US" altLang="en-US" sz="1800"/>
          </a:p>
        </p:txBody>
      </p:sp>
      <p:pic>
        <p:nvPicPr>
          <p:cNvPr id="44035"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6938" y="2643189"/>
            <a:ext cx="7840662"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5655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ChangeArrowheads="1"/>
          </p:cNvSpPr>
          <p:nvPr/>
        </p:nvSpPr>
        <p:spPr bwMode="auto">
          <a:xfrm>
            <a:off x="1809750" y="285750"/>
            <a:ext cx="85725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i="1" u="sng">
                <a:solidFill>
                  <a:schemeClr val="accent2"/>
                </a:solidFill>
              </a:rPr>
              <a:t>3) Default Method</a:t>
            </a:r>
          </a:p>
          <a:p>
            <a:pPr eaLnBrk="1" hangingPunct="1">
              <a:spcBef>
                <a:spcPct val="0"/>
              </a:spcBef>
              <a:buFontTx/>
              <a:buNone/>
            </a:pPr>
            <a:r>
              <a:rPr lang="en-US" altLang="en-US" sz="1800"/>
              <a:t>Another technique to simplify routing is called the default method. In the following figure, host A is connected to a network with two routers. Router Rl routes the packets to hosts connected to network N2. However, for the rest of the Internet, router R2 is used. So instead of listing all networks in the entire Internet, host A can just have one entry called the </a:t>
            </a:r>
            <a:r>
              <a:rPr lang="en-US" altLang="en-US" sz="1800" i="1"/>
              <a:t>default (normally defined as network address 0.0.0.0).</a:t>
            </a:r>
          </a:p>
        </p:txBody>
      </p:sp>
      <p:pic>
        <p:nvPicPr>
          <p:cNvPr id="45059"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0" y="2786063"/>
            <a:ext cx="5626100" cy="342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8048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8088" y="1077914"/>
            <a:ext cx="7085012" cy="539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Rectangle 6"/>
          <p:cNvSpPr>
            <a:spLocks noChangeArrowheads="1"/>
          </p:cNvSpPr>
          <p:nvPr/>
        </p:nvSpPr>
        <p:spPr bwMode="auto">
          <a:xfrm>
            <a:off x="3287713" y="333376"/>
            <a:ext cx="5810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1"/>
              <a:t>A network with three levels of hierarchy (subnetted)</a:t>
            </a:r>
          </a:p>
        </p:txBody>
      </p:sp>
    </p:spTree>
    <p:extLst>
      <p:ext uri="{BB962C8B-B14F-4D97-AF65-F5344CB8AC3E}">
        <p14:creationId xmlns:p14="http://schemas.microsoft.com/office/powerpoint/2010/main" val="721478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03389" y="244475"/>
            <a:ext cx="8785225" cy="5416550"/>
          </a:xfrm>
          <a:prstGeom prst="rect">
            <a:avLst/>
          </a:prstGeom>
        </p:spPr>
        <p:txBody>
          <a:bodyPr>
            <a:spAutoFit/>
          </a:bodyPr>
          <a:lstStyle/>
          <a:p>
            <a:pPr algn="just" eaLnBrk="1" hangingPunct="1">
              <a:defRPr/>
            </a:pPr>
            <a:r>
              <a:rPr lang="en-US" sz="2400" b="1" i="1" dirty="0">
                <a:solidFill>
                  <a:schemeClr val="accent2">
                    <a:lumMod val="75000"/>
                  </a:schemeClr>
                </a:solidFill>
                <a:latin typeface="Arial" charset="0"/>
                <a:cs typeface="Arial" charset="0"/>
              </a:rPr>
              <a:t>Purpose of </a:t>
            </a:r>
            <a:r>
              <a:rPr lang="en-US" sz="2400" b="1" i="1" dirty="0" err="1">
                <a:solidFill>
                  <a:schemeClr val="accent2">
                    <a:lumMod val="75000"/>
                  </a:schemeClr>
                </a:solidFill>
                <a:latin typeface="Arial" charset="0"/>
                <a:cs typeface="Arial" charset="0"/>
              </a:rPr>
              <a:t>subnetting</a:t>
            </a:r>
            <a:endParaRPr lang="en-US" sz="2400" b="1" i="1" dirty="0">
              <a:solidFill>
                <a:schemeClr val="accent2">
                  <a:lumMod val="75000"/>
                </a:schemeClr>
              </a:solidFill>
              <a:latin typeface="Arial" charset="0"/>
              <a:cs typeface="Arial" charset="0"/>
            </a:endParaRPr>
          </a:p>
          <a:p>
            <a:pPr algn="just" eaLnBrk="1" hangingPunct="1">
              <a:defRPr/>
            </a:pPr>
            <a:endParaRPr lang="en-US" sz="2400" b="1" i="1" dirty="0">
              <a:solidFill>
                <a:schemeClr val="accent2">
                  <a:lumMod val="75000"/>
                </a:schemeClr>
              </a:solidFill>
              <a:latin typeface="Arial" charset="0"/>
              <a:cs typeface="Arial" charset="0"/>
            </a:endParaRPr>
          </a:p>
          <a:p>
            <a:pPr algn="just" eaLnBrk="1" hangingPunct="1">
              <a:defRPr/>
            </a:pPr>
            <a:r>
              <a:rPr lang="en-US" sz="2000" dirty="0">
                <a:latin typeface="Arial" charset="0"/>
                <a:cs typeface="Arial" charset="0"/>
              </a:rPr>
              <a:t>One of the main reasons for </a:t>
            </a:r>
            <a:r>
              <a:rPr lang="en-US" sz="2000" dirty="0" err="1">
                <a:latin typeface="Arial" charset="0"/>
                <a:cs typeface="Arial" charset="0"/>
              </a:rPr>
              <a:t>subnetting</a:t>
            </a:r>
            <a:r>
              <a:rPr lang="en-US" sz="2000" dirty="0">
                <a:latin typeface="Arial" charset="0"/>
                <a:cs typeface="Arial" charset="0"/>
              </a:rPr>
              <a:t> is to split one large network into smaller, logical chunks of space. This makes things easier to manage and also keeps problems restricted to their own subnets. Broadcast traffic is minimized throughout the network and is contained in each group’s network structure. This helps significantly with troubleshooting issues and isolating problems on the network.</a:t>
            </a:r>
          </a:p>
          <a:p>
            <a:pPr algn="just" eaLnBrk="1" hangingPunct="1">
              <a:defRPr/>
            </a:pPr>
            <a:endParaRPr lang="en-US" sz="2000" dirty="0">
              <a:latin typeface="Arial" charset="0"/>
              <a:cs typeface="Arial" charset="0"/>
            </a:endParaRPr>
          </a:p>
          <a:p>
            <a:pPr algn="just" eaLnBrk="1" hangingPunct="1">
              <a:defRPr/>
            </a:pPr>
            <a:r>
              <a:rPr lang="en-US" sz="2000" dirty="0">
                <a:latin typeface="Arial" charset="0"/>
                <a:cs typeface="Arial" charset="0"/>
              </a:rPr>
              <a:t>Another good reason for </a:t>
            </a:r>
            <a:r>
              <a:rPr lang="en-US" sz="2000" dirty="0" err="1">
                <a:latin typeface="Arial" charset="0"/>
                <a:cs typeface="Arial" charset="0"/>
              </a:rPr>
              <a:t>subnetting</a:t>
            </a:r>
            <a:r>
              <a:rPr lang="en-US" sz="2000" dirty="0">
                <a:latin typeface="Arial" charset="0"/>
                <a:cs typeface="Arial" charset="0"/>
              </a:rPr>
              <a:t> is having two portions of the network that are geographically separated from one another. Each remote site connects using a router’s WAN link and uses separate network IDs in the IP address to split them logically. They still belong to the same overall corporate network but are divided into subnets for management and location-related </a:t>
            </a:r>
            <a:r>
              <a:rPr lang="en-US" sz="2000" dirty="0" err="1">
                <a:latin typeface="Arial" charset="0"/>
                <a:cs typeface="Arial" charset="0"/>
              </a:rPr>
              <a:t>reasons.The</a:t>
            </a:r>
            <a:r>
              <a:rPr lang="en-US" sz="2000" dirty="0">
                <a:latin typeface="Arial" charset="0"/>
                <a:cs typeface="Arial" charset="0"/>
              </a:rPr>
              <a:t> outside world still sees the network as one complete network.</a:t>
            </a:r>
          </a:p>
          <a:p>
            <a:pPr algn="just" eaLnBrk="1" hangingPunct="1">
              <a:defRPr/>
            </a:pPr>
            <a:endParaRPr lang="en-US" dirty="0">
              <a:latin typeface="Arial" charset="0"/>
              <a:cs typeface="Arial" charset="0"/>
            </a:endParaRPr>
          </a:p>
        </p:txBody>
      </p:sp>
    </p:spTree>
    <p:extLst>
      <p:ext uri="{BB962C8B-B14F-4D97-AF65-F5344CB8AC3E}">
        <p14:creationId xmlns:p14="http://schemas.microsoft.com/office/powerpoint/2010/main" val="3965083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4663" y="263526"/>
            <a:ext cx="6718300" cy="633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1585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a:spLocks noChangeArrowheads="1"/>
          </p:cNvSpPr>
          <p:nvPr/>
        </p:nvSpPr>
        <p:spPr bwMode="auto">
          <a:xfrm>
            <a:off x="1774825" y="260351"/>
            <a:ext cx="8713788"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1800"/>
              <a:t>Individual departments may have very different volumes of network traffic. One department may have a high volume of daily network traffic and another department, a significantly lower amount. If these departments coexist on the same logical network, they will be competing for network bandwidth and can cause major delays in data access times.</a:t>
            </a:r>
          </a:p>
          <a:p>
            <a:pPr algn="just" eaLnBrk="1" hangingPunct="1">
              <a:spcBef>
                <a:spcPct val="0"/>
              </a:spcBef>
              <a:buFontTx/>
              <a:buNone/>
            </a:pPr>
            <a:endParaRPr lang="en-US" altLang="en-US" sz="1800"/>
          </a:p>
          <a:p>
            <a:pPr algn="just" eaLnBrk="1" hangingPunct="1">
              <a:spcBef>
                <a:spcPct val="0"/>
              </a:spcBef>
              <a:buFontTx/>
              <a:buNone/>
            </a:pPr>
            <a:r>
              <a:rPr lang="en-US" altLang="en-US" sz="1800"/>
              <a:t>By separating or segmenting these departments, each department is allocated its own bandwidth, and data collisions are minimized. Data traffic from one subnet will not interfere with the other subnet. This separation of subnetworks is also beneficial for subnets using different LAN protocols on the same network.</a:t>
            </a:r>
          </a:p>
        </p:txBody>
      </p:sp>
    </p:spTree>
    <p:extLst>
      <p:ext uri="{BB962C8B-B14F-4D97-AF65-F5344CB8AC3E}">
        <p14:creationId xmlns:p14="http://schemas.microsoft.com/office/powerpoint/2010/main" val="935680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6"/>
          <p:cNvSpPr>
            <a:spLocks noChangeArrowheads="1"/>
          </p:cNvSpPr>
          <p:nvPr/>
        </p:nvSpPr>
        <p:spPr bwMode="auto">
          <a:xfrm>
            <a:off x="1847851" y="260350"/>
            <a:ext cx="8569325"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2400" b="1" i="1">
                <a:solidFill>
                  <a:schemeClr val="accent2"/>
                </a:solidFill>
              </a:rPr>
              <a:t>subnet mask</a:t>
            </a:r>
          </a:p>
          <a:p>
            <a:pPr algn="just" eaLnBrk="1" hangingPunct="1">
              <a:spcBef>
                <a:spcPct val="0"/>
              </a:spcBef>
              <a:buFontTx/>
              <a:buNone/>
            </a:pPr>
            <a:endParaRPr lang="en-US" altLang="en-US" sz="1800" b="1" i="1">
              <a:solidFill>
                <a:schemeClr val="accent2"/>
              </a:solidFill>
            </a:endParaRPr>
          </a:p>
          <a:p>
            <a:pPr algn="just" eaLnBrk="1" hangingPunct="1">
              <a:spcBef>
                <a:spcPct val="0"/>
              </a:spcBef>
            </a:pPr>
            <a:r>
              <a:rPr lang="en-US" altLang="en-US" sz="1800"/>
              <a:t> The mechanism by which a single network number can be shared among multiple networks involves configuring all the nodes on each subnet with a subnet mask. With simple IP addresses, all hosts on the same network must have the same network number.</a:t>
            </a:r>
          </a:p>
          <a:p>
            <a:pPr algn="just" eaLnBrk="1" hangingPunct="1">
              <a:spcBef>
                <a:spcPct val="0"/>
              </a:spcBef>
              <a:buFontTx/>
              <a:buNone/>
            </a:pPr>
            <a:r>
              <a:rPr lang="en-US" altLang="en-US" sz="1800"/>
              <a:t>The subnet mask enables us to introduce a </a:t>
            </a:r>
            <a:r>
              <a:rPr lang="en-US" altLang="en-US" sz="1800" i="1">
                <a:solidFill>
                  <a:schemeClr val="accent2"/>
                </a:solidFill>
              </a:rPr>
              <a:t>subnet number</a:t>
            </a:r>
            <a:r>
              <a:rPr lang="en-US" altLang="en-US" sz="1800"/>
              <a:t>; all hosts on the same physical network will have the same subnet number.</a:t>
            </a:r>
          </a:p>
        </p:txBody>
      </p:sp>
      <p:sp>
        <p:nvSpPr>
          <p:cNvPr id="35843" name="Rectangle 1"/>
          <p:cNvSpPr>
            <a:spLocks noChangeArrowheads="1"/>
          </p:cNvSpPr>
          <p:nvPr/>
        </p:nvSpPr>
        <p:spPr bwMode="auto">
          <a:xfrm>
            <a:off x="1844676" y="3070226"/>
            <a:ext cx="8715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What the subnet mask effectively does is introduce another level of hierarchy into</a:t>
            </a:r>
          </a:p>
          <a:p>
            <a:pPr eaLnBrk="1" hangingPunct="1">
              <a:spcBef>
                <a:spcPct val="0"/>
              </a:spcBef>
              <a:buFontTx/>
              <a:buNone/>
            </a:pPr>
            <a:r>
              <a:rPr lang="en-US" altLang="en-US" sz="1800"/>
              <a:t>the IP address. </a:t>
            </a:r>
          </a:p>
        </p:txBody>
      </p:sp>
      <p:pic>
        <p:nvPicPr>
          <p:cNvPr id="3584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5" y="4230688"/>
            <a:ext cx="6591300"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0042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4800" y="260351"/>
            <a:ext cx="9010650" cy="383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3373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1809750" y="188914"/>
            <a:ext cx="8643938" cy="1062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1800" b="1" i="1">
                <a:solidFill>
                  <a:schemeClr val="accent2"/>
                </a:solidFill>
              </a:rPr>
              <a:t>Example :</a:t>
            </a:r>
          </a:p>
          <a:p>
            <a:pPr eaLnBrk="1" hangingPunct="1">
              <a:spcBef>
                <a:spcPct val="50000"/>
              </a:spcBef>
              <a:buFontTx/>
              <a:buNone/>
            </a:pPr>
            <a:r>
              <a:rPr lang="en-US" altLang="en-US" sz="1800"/>
              <a:t>A router inside the organization receives the same packet with destination address 190.240.33.91. Show how it finds the subnetwork address to route the packet.</a:t>
            </a:r>
          </a:p>
        </p:txBody>
      </p:sp>
      <p:sp>
        <p:nvSpPr>
          <p:cNvPr id="37891" name="Rectangle 4"/>
          <p:cNvSpPr>
            <a:spLocks noChangeArrowheads="1"/>
          </p:cNvSpPr>
          <p:nvPr/>
        </p:nvSpPr>
        <p:spPr bwMode="auto">
          <a:xfrm>
            <a:off x="1809750" y="1403350"/>
            <a:ext cx="85725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The router follows three steps:</a:t>
            </a:r>
          </a:p>
          <a:p>
            <a:pPr eaLnBrk="1" hangingPunct="1">
              <a:spcBef>
                <a:spcPct val="0"/>
              </a:spcBef>
              <a:buFontTx/>
              <a:buAutoNum type="arabicPeriod"/>
            </a:pPr>
            <a:r>
              <a:rPr lang="en-US" altLang="en-US" sz="1800"/>
              <a:t>The router must know the mask. We assume it is /19.</a:t>
            </a:r>
          </a:p>
          <a:p>
            <a:pPr eaLnBrk="1" hangingPunct="1">
              <a:spcBef>
                <a:spcPct val="0"/>
              </a:spcBef>
              <a:buFontTx/>
              <a:buAutoNum type="arabicPeriod"/>
            </a:pPr>
            <a:r>
              <a:rPr lang="en-US" altLang="en-US" sz="1800"/>
              <a:t>The router applies the mask to the address, 190.240.33.91. The subnet address is 190.240.32.0. </a:t>
            </a:r>
          </a:p>
          <a:p>
            <a:pPr eaLnBrk="1" hangingPunct="1">
              <a:spcBef>
                <a:spcPct val="0"/>
              </a:spcBef>
              <a:buFontTx/>
              <a:buAutoNum type="arabicPeriod"/>
            </a:pPr>
            <a:r>
              <a:rPr lang="en-US" altLang="en-US" sz="1800"/>
              <a:t>The router looks in its routing table to find how to route the packet to this destination. Later, we will see what happens if this destination does not exist. </a:t>
            </a:r>
          </a:p>
        </p:txBody>
      </p:sp>
    </p:spTree>
    <p:extLst>
      <p:ext uri="{BB962C8B-B14F-4D97-AF65-F5344CB8AC3E}">
        <p14:creationId xmlns:p14="http://schemas.microsoft.com/office/powerpoint/2010/main" val="514423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ChangeArrowheads="1"/>
          </p:cNvSpPr>
          <p:nvPr/>
        </p:nvSpPr>
        <p:spPr bwMode="auto">
          <a:xfrm>
            <a:off x="1809751" y="500063"/>
            <a:ext cx="8501063"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800" b="1">
                <a:solidFill>
                  <a:schemeClr val="accent2"/>
                </a:solidFill>
              </a:rPr>
              <a:t>Routing</a:t>
            </a:r>
          </a:p>
          <a:p>
            <a:pPr eaLnBrk="1" hangingPunct="1">
              <a:spcBef>
                <a:spcPct val="0"/>
              </a:spcBef>
              <a:buFontTx/>
              <a:buNone/>
            </a:pPr>
            <a:endParaRPr lang="en-US" altLang="en-US" sz="1800"/>
          </a:p>
          <a:p>
            <a:pPr eaLnBrk="1" hangingPunct="1">
              <a:spcBef>
                <a:spcPct val="0"/>
              </a:spcBef>
              <a:buFontTx/>
              <a:buNone/>
            </a:pPr>
            <a:r>
              <a:rPr lang="en-US" altLang="en-US" sz="1800"/>
              <a:t>We have three functions related to routing issue : the delivery, forwarding, and routing of IP packets to their final destinations.</a:t>
            </a:r>
          </a:p>
          <a:p>
            <a:pPr eaLnBrk="1" hangingPunct="1">
              <a:spcBef>
                <a:spcPct val="0"/>
              </a:spcBef>
              <a:buFontTx/>
              <a:buNone/>
            </a:pPr>
            <a:r>
              <a:rPr lang="en-US" altLang="en-US" sz="1800"/>
              <a:t>-Delivery refers to the way a packet is handled by the underlying networks under the control of the network layer.</a:t>
            </a:r>
          </a:p>
          <a:p>
            <a:pPr eaLnBrk="1" hangingPunct="1">
              <a:spcBef>
                <a:spcPct val="0"/>
              </a:spcBef>
              <a:buFontTx/>
              <a:buNone/>
            </a:pPr>
            <a:r>
              <a:rPr lang="en-US" altLang="en-US" sz="1800"/>
              <a:t>-Forwarding refers to the way a packet is delivered to the next station. </a:t>
            </a:r>
          </a:p>
          <a:p>
            <a:pPr eaLnBrk="1" hangingPunct="1">
              <a:spcBef>
                <a:spcPct val="0"/>
              </a:spcBef>
              <a:buFontTx/>
              <a:buNone/>
            </a:pPr>
            <a:r>
              <a:rPr lang="en-US" altLang="en-US" sz="1800"/>
              <a:t>-Routing refers to the way routing tables are created to help in forwarding.</a:t>
            </a:r>
          </a:p>
          <a:p>
            <a:pPr eaLnBrk="1" hangingPunct="1">
              <a:spcBef>
                <a:spcPct val="0"/>
              </a:spcBef>
              <a:buFontTx/>
              <a:buNone/>
            </a:pPr>
            <a:endParaRPr lang="en-US" altLang="en-US" sz="1800"/>
          </a:p>
          <a:p>
            <a:pPr eaLnBrk="1" hangingPunct="1">
              <a:spcBef>
                <a:spcPct val="0"/>
              </a:spcBef>
              <a:buFontTx/>
              <a:buNone/>
            </a:pPr>
            <a:r>
              <a:rPr lang="en-US" altLang="en-US" sz="1800"/>
              <a:t>Routing protocols are used to continuously update the routing tables that are consulted for forwarding and routing. </a:t>
            </a:r>
          </a:p>
          <a:p>
            <a:pPr eaLnBrk="1" hangingPunct="1">
              <a:spcBef>
                <a:spcPct val="0"/>
              </a:spcBef>
              <a:buFontTx/>
              <a:buNone/>
            </a:pPr>
            <a:endParaRPr lang="en-US" altLang="en-US" sz="1800" i="1" u="sng"/>
          </a:p>
          <a:p>
            <a:pPr eaLnBrk="1" hangingPunct="1">
              <a:spcBef>
                <a:spcPct val="0"/>
              </a:spcBef>
              <a:buFontTx/>
              <a:buNone/>
            </a:pPr>
            <a:r>
              <a:rPr lang="en-US" altLang="en-US" sz="2000" b="1" i="1" u="sng">
                <a:solidFill>
                  <a:schemeClr val="accent2"/>
                </a:solidFill>
              </a:rPr>
              <a:t>DELIVERY</a:t>
            </a:r>
          </a:p>
          <a:p>
            <a:pPr eaLnBrk="1" hangingPunct="1">
              <a:spcBef>
                <a:spcPct val="0"/>
              </a:spcBef>
              <a:buFontTx/>
              <a:buNone/>
            </a:pPr>
            <a:r>
              <a:rPr lang="en-US" altLang="en-US" sz="1800"/>
              <a:t>The network layer supervises the handling of the packets by the underlying physical networks. We define this handling as the delivery of a packet.</a:t>
            </a:r>
          </a:p>
          <a:p>
            <a:pPr eaLnBrk="1" hangingPunct="1">
              <a:spcBef>
                <a:spcPct val="0"/>
              </a:spcBef>
              <a:buFontTx/>
              <a:buNone/>
            </a:pPr>
            <a:endParaRPr lang="en-US" altLang="en-US" sz="1800"/>
          </a:p>
          <a:p>
            <a:pPr eaLnBrk="1" hangingPunct="1">
              <a:spcBef>
                <a:spcPct val="0"/>
              </a:spcBef>
              <a:buFontTx/>
              <a:buNone/>
            </a:pPr>
            <a:r>
              <a:rPr lang="en-US" altLang="en-US" sz="1800"/>
              <a:t>The delivery of a packet to its final destination is accomplished by using two different methods of delivery, direct and indirect</a:t>
            </a:r>
          </a:p>
          <a:p>
            <a:pPr eaLnBrk="1" hangingPunct="1">
              <a:spcBef>
                <a:spcPct val="0"/>
              </a:spcBef>
              <a:buFontTx/>
              <a:buNone/>
            </a:pPr>
            <a:endParaRPr lang="en-US" altLang="en-US" sz="1800"/>
          </a:p>
          <a:p>
            <a:pPr eaLnBrk="1" hangingPunct="1">
              <a:spcBef>
                <a:spcPct val="0"/>
              </a:spcBef>
              <a:buFontTx/>
              <a:buNone/>
            </a:pPr>
            <a:endParaRPr lang="en-US" altLang="en-US" sz="1800" i="1"/>
          </a:p>
        </p:txBody>
      </p:sp>
    </p:spTree>
    <p:extLst>
      <p:ext uri="{BB962C8B-B14F-4D97-AF65-F5344CB8AC3E}">
        <p14:creationId xmlns:p14="http://schemas.microsoft.com/office/powerpoint/2010/main" val="3481422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1071</Words>
  <Application>Microsoft Office PowerPoint</Application>
  <PresentationFormat>Widescreen</PresentationFormat>
  <Paragraphs>57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Layer</dc:title>
  <dc:creator>Hussam</dc:creator>
  <cp:lastModifiedBy>Hussam</cp:lastModifiedBy>
  <cp:revision>2</cp:revision>
  <dcterms:created xsi:type="dcterms:W3CDTF">2021-09-06T12:00:33Z</dcterms:created>
  <dcterms:modified xsi:type="dcterms:W3CDTF">2021-09-06T12:05:31Z</dcterms:modified>
</cp:coreProperties>
</file>